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395" r:id="rId5"/>
    <p:sldId id="397" r:id="rId6"/>
    <p:sldId id="401" r:id="rId7"/>
    <p:sldId id="40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CFA8-5AE4-400F-8564-020F216A4B9A}" v="6" dt="2020-07-30T19:32:32.216"/>
    <p1510:client id="{5ACEDEDB-5D36-41AB-AAFF-8885F93A3C85}" v="2" dt="2020-07-31T19:25:36.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3" y="39"/>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theme" Target="theme/theme1.xml" Id="rId13"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viewProps" Target="viewProps.xml" Id="rId12" /><Relationship Type="http://schemas.openxmlformats.org/officeDocument/2006/relationships/customXml" Target="../customXml/item2.xml" Id="rId2" /><Relationship Type="http://schemas.microsoft.com/office/2015/10/relationships/revisionInfo" Target="revisionInfo.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presProps" Target="presProps.xml" Id="rId11" /><Relationship Type="http://schemas.openxmlformats.org/officeDocument/2006/relationships/slide" Target="slides/slide1.xml" Id="rId5" /><Relationship Type="http://schemas.openxmlformats.org/officeDocument/2006/relationships/handoutMaster" Target="handoutMasters/handoutMaster1.xml" Id="rId10" /><Relationship Type="http://schemas.openxmlformats.org/officeDocument/2006/relationships/slideMaster" Target="slideMasters/slideMaster1.xml" Id="rId4" /><Relationship Type="http://schemas.openxmlformats.org/officeDocument/2006/relationships/notesMaster" Target="notesMasters/notesMaster1.xml" Id="rId9" /><Relationship Type="http://schemas.openxmlformats.org/officeDocument/2006/relationships/tableStyles" Target="tableStyles.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8/11/2020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8/11/2020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1">
                    <a:lumMod val="40000"/>
                    <a:lumOff val="60000"/>
                  </a:schemeClr>
                </a:solidFill>
                <a:latin typeface="+mn-lt"/>
                <a:ea typeface="+mn-ea"/>
                <a:cs typeface="+mn-cs"/>
              </a:rPr>
              <a:t>©2017. </a:t>
            </a:r>
            <a:r>
              <a:rPr lang="en-US" sz="600" kern="1200">
                <a:solidFill>
                  <a:schemeClr val="bg1">
                    <a:lumMod val="40000"/>
                    <a:lumOff val="60000"/>
                  </a:schemeClr>
                </a:solidFill>
                <a:latin typeface="+mn-lt"/>
                <a:ea typeface="+mn-ea"/>
                <a:cs typeface="+mn-cs"/>
              </a:rPr>
              <a:t>WinField is a registered trademark and WinField United is a trademark of Winfield Solutions.</a:t>
            </a:r>
            <a:endParaRPr lang="en-US" sz="60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infieldunited.com/research-and-innovation/answer-plot" TargetMode="External"/><Relationship Id="rId2" Type="http://schemas.openxmlformats.org/officeDocument/2006/relationships/hyperlink" Target="https://www.winfieldunited.com/news-and-insights/when-it-comes-to-data-demand-quality-and-personaliz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dirty="0"/>
              <a:t>Least Significant Difference (LSD)</a:t>
            </a:r>
            <a:br>
              <a:rPr lang="en-US" sz="4000" b="1" dirty="0"/>
            </a:br>
            <a:endParaRPr lang="en-US" sz="4000" b="1" dirty="0">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err="1">
                <a:solidFill>
                  <a:schemeClr val="tx1">
                    <a:lumMod val="50000"/>
                  </a:schemeClr>
                </a:solidFill>
              </a:rPr>
              <a:t>WinField</a:t>
            </a:r>
            <a:r>
              <a:rPr lang="en-US" sz="360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dirty="0"/>
              <a:t>Topic: Least Significant Difference</a:t>
            </a:r>
            <a:endParaRPr lang="en-US" sz="2400" baseline="30000" dirty="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indent="0">
              <a:buNone/>
            </a:pPr>
            <a:r>
              <a:rPr lang="en-US" sz="1100" b="1" dirty="0"/>
              <a:t>SUBJECT LINE</a:t>
            </a:r>
            <a:r>
              <a:rPr lang="en-US" sz="1100" dirty="0"/>
              <a:t>: Are You Properly Vetting Your Data?</a:t>
            </a:r>
          </a:p>
          <a:p>
            <a:pPr marL="0" indent="0">
              <a:buNone/>
            </a:pPr>
            <a:r>
              <a:rPr lang="en-US" sz="1100" b="1" dirty="0"/>
              <a:t>COPY: </a:t>
            </a:r>
          </a:p>
          <a:p>
            <a:pPr marL="0" indent="0">
              <a:buNone/>
            </a:pPr>
            <a:r>
              <a:rPr lang="en-US" sz="1100" dirty="0"/>
              <a:t>Use trusted data to inform next year’s decisions.  </a:t>
            </a:r>
          </a:p>
          <a:p>
            <a:pPr marL="0" indent="0">
              <a:buNone/>
            </a:pPr>
            <a:r>
              <a:rPr lang="en-US" sz="1100" dirty="0"/>
              <a:t>It seems that every company promises data that can advance your operation, but have you ever vetted that data to make sure it’s scientifically sound? Trying to make decisions with unvalidated information is risky and can often lead to disappointing results. </a:t>
            </a:r>
          </a:p>
          <a:p>
            <a:pPr marL="0" indent="0">
              <a:buNone/>
            </a:pPr>
            <a:endParaRPr lang="en-US" sz="1100" dirty="0"/>
          </a:p>
          <a:p>
            <a:pPr marL="0" indent="0">
              <a:buNone/>
            </a:pPr>
            <a:r>
              <a:rPr lang="en-US" sz="1100" dirty="0"/>
              <a:t>One step you can take to make more confident decisions is to ask questions about how data was collected and analyzed. Data that includes a least significant difference (LSD) value indicates that enough side-by-side replications have been conducted on specific products to reduce field variability. For example, knowing the LSD value allows you to confidently choose hybrids based on their genetics instead of other factors that may influence performance. A low LSD value means that trial error has been minimized due to replication.</a:t>
            </a:r>
          </a:p>
          <a:p>
            <a:pPr marL="0" indent="0">
              <a:buNone/>
            </a:pPr>
            <a:endParaRPr lang="en-US" sz="1100" dirty="0"/>
          </a:p>
          <a:p>
            <a:pPr marL="0" indent="0">
              <a:buNone/>
            </a:pPr>
            <a:r>
              <a:rPr lang="en-US" sz="1100" dirty="0"/>
              <a:t>We use data from the WinField® United Answer Plot® program to help guide our recommendations. Answer Plot data comes from trials that follow rigorous protocols for experimental design and analysis. The level of local, regional and national testing conducted through the Answer Plot program ensures that our data has low LSD values, so you can be more confident in the decisions you make.</a:t>
            </a:r>
          </a:p>
          <a:p>
            <a:pPr marL="0" indent="0">
              <a:buNone/>
            </a:pPr>
            <a:endParaRPr lang="en-US" sz="1100" dirty="0"/>
          </a:p>
          <a:p>
            <a:pPr marL="0" indent="0">
              <a:buNone/>
            </a:pPr>
            <a:r>
              <a:rPr lang="en-US" sz="1100" dirty="0"/>
              <a:t>If you’re interested in evaluating local Answer Plot yield data as you plan for 2021, contact us.</a:t>
            </a:r>
          </a:p>
          <a:p>
            <a:pPr marL="0" indent="0">
              <a:buNone/>
            </a:pPr>
            <a:endParaRPr lang="en-US" sz="1100" dirty="0"/>
          </a:p>
          <a:p>
            <a:pPr marL="0" indent="0">
              <a:buNone/>
            </a:pPr>
            <a:endParaRPr lang="en-US" sz="1100" dirty="0"/>
          </a:p>
          <a:p>
            <a:pPr marL="0" indent="0">
              <a:buNone/>
            </a:pPr>
            <a:r>
              <a:rPr lang="en-US" sz="1000" dirty="0"/>
              <a:t>Important: Before use always read and follow label instructions.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p>
          <a:p>
            <a:pPr marL="0" indent="0">
              <a:buNone/>
            </a:pPr>
            <a:endParaRPr lang="en-US" sz="1000" dirty="0"/>
          </a:p>
          <a:p>
            <a:pPr marL="0" indent="0">
              <a:buNone/>
            </a:pPr>
            <a:r>
              <a:rPr lang="en-US" sz="1000" dirty="0"/>
              <a:t>© 2020 WinField United. Answer Plot® and WinField® are trademarks of WinField United. </a:t>
            </a:r>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Article, “When It Comes to Data, Demand Quality and Personalization”: </a:t>
            </a:r>
            <a:r>
              <a:rPr lang="en-US" sz="1800" u="sng" dirty="0">
                <a:solidFill>
                  <a:srgbClr val="52BBDB"/>
                </a:solidFill>
                <a:effectLst/>
                <a:uFill>
                  <a:solidFill>
                    <a:srgbClr val="52BBDB"/>
                  </a:solidFill>
                </a:uFill>
                <a:latin typeface="Arial" panose="020B0604020202020204" pitchFamily="34" charset="0"/>
                <a:ea typeface="Times New Roman" panose="02020603050405020304" pitchFamily="18" charset="0"/>
                <a:cs typeface="Times New Roman" panose="02020603050405020304" pitchFamily="18" charset="0"/>
                <a:hlinkClick r:id="rId2"/>
              </a:rPr>
              <a:t>https://www.winfieldunited.com/news-and-insights/when-it-comes-to-data-demand-quality-and-personalization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Resource, Answer Plot homepage: </a:t>
            </a:r>
            <a:r>
              <a:rPr lang="en-US" sz="1800" u="sng" dirty="0">
                <a:solidFill>
                  <a:srgbClr val="52BBDB"/>
                </a:solidFill>
                <a:effectLst/>
                <a:uFill>
                  <a:solidFill>
                    <a:srgbClr val="52BBDB"/>
                  </a:solidFill>
                </a:uFill>
                <a:latin typeface="Arial" panose="020B0604020202020204" pitchFamily="34" charset="0"/>
                <a:ea typeface="Times New Roman" panose="02020603050405020304" pitchFamily="18" charset="0"/>
                <a:cs typeface="Times New Roman" panose="02020603050405020304" pitchFamily="18" charset="0"/>
                <a:hlinkClick r:id="rId3"/>
              </a:rPr>
              <a:t>https://www.winfieldunited.com/research-and-innovation/answer-plot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600" dirty="0"/>
          </a:p>
          <a:p>
            <a:r>
              <a:rPr lang="en-US" sz="1600" dirty="0"/>
              <a:t>Social Channel: Facebook or Twitter</a:t>
            </a:r>
          </a:p>
          <a:p>
            <a:pPr lvl="1"/>
            <a:r>
              <a:rPr lang="en-US" sz="1600" dirty="0"/>
              <a:t>Not sure if you’re getting the most value out of your data? Use these four steps to properly vet the information you’re using to make next year’s decisions. </a:t>
            </a:r>
          </a:p>
          <a:p>
            <a:pPr lvl="1"/>
            <a:r>
              <a:rPr lang="en-US" sz="1600" dirty="0"/>
              <a:t>Link to article: </a:t>
            </a:r>
            <a:r>
              <a:rPr lang="en-US" sz="1600" dirty="0">
                <a:hlinkClick r:id="rId2"/>
              </a:rPr>
              <a:t>https://www.winfieldunited.com/news-and-insights/when-it-comes-to-data-demand-quality-and-personalization</a:t>
            </a:r>
            <a:r>
              <a:rPr lang="en-US" sz="1600" dirty="0"/>
              <a:t>  </a:t>
            </a:r>
          </a:p>
        </p:txBody>
      </p:sp>
    </p:spTree>
    <p:extLst>
      <p:ext uri="{BB962C8B-B14F-4D97-AF65-F5344CB8AC3E}">
        <p14:creationId xmlns:p14="http://schemas.microsoft.com/office/powerpoint/2010/main" val="35209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a:t>Email header</a:t>
            </a:r>
            <a:endParaRPr lang="en-US" baseline="30000"/>
          </a:p>
        </p:txBody>
      </p:sp>
      <p:pic>
        <p:nvPicPr>
          <p:cNvPr id="4" name="Picture 3" descr="A close up of a logo&#10;&#10;Description automatically generated">
            <a:extLst>
              <a:ext uri="{FF2B5EF4-FFF2-40B4-BE49-F238E27FC236}">
                <a16:creationId xmlns:a16="http://schemas.microsoft.com/office/drawing/2014/main" id="{FD9B796D-2196-4CC6-9063-6DC961CB1C68}"/>
              </a:ext>
            </a:extLst>
          </p:cNvPr>
          <p:cNvPicPr>
            <a:picLocks noChangeAspect="1"/>
          </p:cNvPicPr>
          <p:nvPr/>
        </p:nvPicPr>
        <p:blipFill>
          <a:blip r:embed="rId2"/>
          <a:stretch>
            <a:fillRect/>
          </a:stretch>
        </p:blipFill>
        <p:spPr>
          <a:xfrm>
            <a:off x="0" y="1357312"/>
            <a:ext cx="9144000" cy="4143375"/>
          </a:xfrm>
          <a:prstGeom prst="rect">
            <a:avLst/>
          </a:prstGeom>
        </p:spPr>
      </p:pic>
    </p:spTree>
    <p:extLst>
      <p:ext uri="{BB962C8B-B14F-4D97-AF65-F5344CB8AC3E}">
        <p14:creationId xmlns:p14="http://schemas.microsoft.com/office/powerpoint/2010/main" val="305937103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B1CDA3B51385438396394A7BD7DA00" ma:contentTypeVersion="11" ma:contentTypeDescription="Create a new document." ma:contentTypeScope="" ma:versionID="7e393c2d79f26647389b8ab51629ab88">
  <xsd:schema xmlns:xsd="http://www.w3.org/2001/XMLSchema" xmlns:xs="http://www.w3.org/2001/XMLSchema" xmlns:p="http://schemas.microsoft.com/office/2006/metadata/properties" xmlns:ns2="3aa8ee80-7c57-4b76-a96d-275fd195888a" xmlns:ns3="b65ee971-17a2-42c8-ab2a-56a49f14f079" targetNamespace="http://schemas.microsoft.com/office/2006/metadata/properties" ma:root="true" ma:fieldsID="42f1bbe1f7073941202d047562b0cc52" ns2:_="" ns3:_="">
    <xsd:import namespace="3aa8ee80-7c57-4b76-a96d-275fd195888a"/>
    <xsd:import namespace="b65ee971-17a2-42c8-ab2a-56a49f14f0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8ee80-7c57-4b76-a96d-275fd1958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5ee971-17a2-42c8-ab2a-56a49f14f0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7DF654-EC84-4A06-B0D6-A34D1138C833}">
  <ds:schemaRefs>
    <ds:schemaRef ds:uri="http://schemas.microsoft.com/sharepoint/v3/contenttype/forms"/>
  </ds:schemaRefs>
</ds:datastoreItem>
</file>

<file path=customXml/itemProps2.xml><?xml version="1.0" encoding="utf-8"?>
<ds:datastoreItem xmlns:ds="http://schemas.openxmlformats.org/officeDocument/2006/customXml" ds:itemID="{72C888CF-D739-45A3-A880-52BC8F35ADA3}">
  <ds:schemaRefs>
    <ds:schemaRef ds:uri="b65ee971-17a2-42c8-ab2a-56a49f14f079"/>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aa8ee80-7c57-4b76-a96d-275fd195888a"/>
    <ds:schemaRef ds:uri="http://www.w3.org/XML/1998/namespace"/>
  </ds:schemaRefs>
</ds:datastoreItem>
</file>

<file path=customXml/itemProps3.xml><?xml version="1.0" encoding="utf-8"?>
<ds:datastoreItem xmlns:ds="http://schemas.openxmlformats.org/officeDocument/2006/customXml" ds:itemID="{48D00BEE-2713-41FF-AFC0-FCD150154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8ee80-7c57-4b76-a96d-275fd195888a"/>
    <ds:schemaRef ds:uri="b65ee971-17a2-42c8-ab2a-56a49f14f0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450</Words>
  <Application>Microsoft Office PowerPoint</Application>
  <PresentationFormat>On-screen Show (4:3)</PresentationFormat>
  <Paragraphs>27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Corbel</vt:lpstr>
      <vt:lpstr>Office Theme</vt:lpstr>
      <vt:lpstr>Least Significant Difference (LSD) </vt:lpstr>
      <vt:lpstr>Topic: Least Significant Difference</vt:lpstr>
      <vt:lpstr>Topic: Additional Resources</vt:lpstr>
      <vt:lpstr>Email 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lastModifiedBy>Ruesch, Brenda</cp:lastModifiedBy>
  <cp:revision>2</cp:revision>
  <cp:lastPrinted>2019-05-08T16:42:27Z</cp:lastPrinted>
  <dcterms:created xsi:type="dcterms:W3CDTF">2019-05-01T17:34:39Z</dcterms:created>
  <dcterms:modified xsi:type="dcterms:W3CDTF">2020-08-11T16:45:45Z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0x010100A1B1CDA3B51385438396394A7BD7DA00</vt:lpwstr>
  </property>
</Properties>
</file>